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539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2" r:id="rId32"/>
    <p:sldId id="543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1" r:id="rId41"/>
    <p:sldId id="512" r:id="rId42"/>
    <p:sldId id="514" r:id="rId43"/>
    <p:sldId id="541" r:id="rId44"/>
    <p:sldId id="515" r:id="rId45"/>
    <p:sldId id="517" r:id="rId46"/>
    <p:sldId id="544" r:id="rId47"/>
    <p:sldId id="542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3" r:id="rId62"/>
    <p:sldId id="534" r:id="rId63"/>
    <p:sldId id="535" r:id="rId64"/>
    <p:sldId id="536" r:id="rId65"/>
    <p:sldId id="474" r:id="rId66"/>
    <p:sldId id="540" r:id="rId67"/>
    <p:sldId id="419" r:id="rId68"/>
    <p:sldId id="420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>
        <p:scale>
          <a:sx n="81" d="100"/>
          <a:sy n="81" d="100"/>
        </p:scale>
        <p:origin x="-84" y="-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61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6/24/2015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6/24/2015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5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 Placeholder 6"/>
          <p:cNvSpPr>
            <a:spLocks noGrp="1"/>
          </p:cNvSpPr>
          <p:nvPr/>
        </p:nvSpPr>
        <p:spPr bwMode="auto">
          <a:xfrm>
            <a:off x="773197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/>
        </p:nvSpPr>
        <p:spPr bwMode="auto">
          <a:xfrm>
            <a:off x="773198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/>
        </p:nvSpPr>
        <p:spPr bwMode="auto">
          <a:xfrm>
            <a:off x="773197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/>
        </p:nvSpPr>
        <p:spPr bwMode="auto">
          <a:xfrm>
            <a:off x="773197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softuni.bg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2234" y="3923056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32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44196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752600"/>
            <a:ext cx="10271338" cy="3816429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string.Format("Student: {0}, Age: {1}",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this.Name, this.Age);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329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the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is an instance of a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 b = objBase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 = {0}", b);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 = objBase as Triangle;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d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o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der = new Triangle();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Shape bas = der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bas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114800"/>
            <a:ext cx="2801556" cy="2180500"/>
          </a:xfrm>
          <a:prstGeom prst="rect">
            <a:avLst/>
          </a:prstGeom>
          <a:noFill/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95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07" y="10668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45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a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Shallow cloning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/>
              <a:t>Deep </a:t>
            </a:r>
            <a:r>
              <a:rPr lang="en-US" dirty="0"/>
              <a:t>cloning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in 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LinkedList(T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6388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8" y="4934368"/>
            <a:ext cx="9829800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1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bigger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smaller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22" y="19812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30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is returned, and the current element is retained (to resume later)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17612" y="4032012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579" y="2286000"/>
            <a:ext cx="9534617" cy="3820772"/>
            <a:chOff x="457183" y="2426515"/>
            <a:chExt cx="7594617" cy="3974285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57200" y="3075510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27456" y="3071812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1456" y="3071812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1156" y="3071812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7183" y="2437720"/>
              <a:ext cx="2162449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2716898" y="2426515"/>
              <a:ext cx="167737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491542" y="2426516"/>
              <a:ext cx="155117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6139980" y="2437718"/>
              <a:ext cx="10135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4893" y="2426516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677771"/>
            <a:ext cx="461132" cy="2004238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145604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4724539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4731457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</a:t>
            </a:r>
            <a:r>
              <a:rPr lang="en-US" dirty="0" smtClean="0"/>
              <a:t>called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Windows process is assigned </a:t>
            </a:r>
            <a:br>
              <a:rPr lang="en-US" dirty="0" smtClean="0"/>
            </a:br>
            <a:r>
              <a:rPr lang="en-US" dirty="0" smtClean="0"/>
              <a:t>its own memory area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 smtClean="0"/>
              <a:t> holds called methods and </a:t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dirty="0"/>
              <a:t>local </a:t>
            </a:r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Has fixed size (cannot grow)</a:t>
            </a:r>
          </a:p>
          <a:p>
            <a:pPr lvl="2"/>
            <a:r>
              <a:rPr lang="en-US" dirty="0" smtClean="0"/>
              <a:t>Each thread is granted its own stack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 smtClean="0"/>
              <a:t>holds dynamically allocated objects during execution</a:t>
            </a:r>
          </a:p>
          <a:p>
            <a:pPr lvl="2"/>
            <a:r>
              <a:rPr lang="en-US" dirty="0" smtClean="0"/>
              <a:t>Can dynamically grow</a:t>
            </a:r>
          </a:p>
          <a:p>
            <a:pPr lvl="2"/>
            <a:r>
              <a:rPr lang="en-US" dirty="0" smtClean="0"/>
              <a:t>Shared between all threads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6412" y="1130957"/>
            <a:ext cx="5029200" cy="2707103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70185"/>
              </p:ext>
            </p:extLst>
          </p:nvPr>
        </p:nvGraphicFramePr>
        <p:xfrm>
          <a:off x="7028351" y="1295400"/>
          <a:ext cx="1018107" cy="23967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8107"/>
              </a:tblGrid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07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12355"/>
              </p:ext>
            </p:extLst>
          </p:nvPr>
        </p:nvGraphicFramePr>
        <p:xfrm>
          <a:off x="8188821" y="1295400"/>
          <a:ext cx="3544390" cy="2390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</a:tblGrid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6805459" y="2019457"/>
            <a:ext cx="1440615" cy="63094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1270000" sx="200000" sy="200000" algn="r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5875">
                  <a:solidFill>
                    <a:schemeClr val="bg1"/>
                  </a:solidFill>
                </a:ln>
              </a:rPr>
              <a:t>Stack</a:t>
            </a:r>
            <a:endParaRPr lang="en-US" sz="3500" b="1" dirty="0">
              <a:ln w="15875"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5243" y="2125807"/>
            <a:ext cx="1219200" cy="630942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  <a:outerShdw sx="1000" sy="1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2700">
                  <a:solidFill>
                    <a:schemeClr val="bg1"/>
                  </a:solidFill>
                </a:ln>
              </a:rPr>
              <a:t>Heap</a:t>
            </a:r>
            <a:endParaRPr lang="en-US" sz="35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9228109" y="3793646"/>
            <a:ext cx="2552714" cy="45756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 smtClean="0"/>
              <a:t>Program.exe memory</a:t>
            </a:r>
            <a:endParaRPr lang="en-US" sz="21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3443">
            <a:off x="7261356" y="1353282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84330">
            <a:off x="7121544" y="3179113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669758" y="2353160"/>
            <a:ext cx="978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0584330">
            <a:off x="8553160" y="1698865"/>
            <a:ext cx="1358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2773" y="3082302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Person()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314519">
            <a:off x="7994469" y="2922122"/>
            <a:ext cx="1865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FileStream()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44505">
            <a:off x="9882772" y="1498614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Thread()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</a:t>
            </a:r>
            <a:r>
              <a:rPr lang="en-US" dirty="0" smtClean="0"/>
              <a:t>object </a:t>
            </a:r>
            <a:r>
              <a:rPr lang="en-US" dirty="0"/>
              <a:t>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</a:t>
            </a:r>
            <a:r>
              <a:rPr lang="en-US" dirty="0" smtClean="0"/>
              <a:t>cannot </a:t>
            </a:r>
            <a:r>
              <a:rPr lang="en-US" dirty="0"/>
              <a:t>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vs </a:t>
            </a:r>
            <a:r>
              <a:rPr lang="en-US" smtClean="0"/>
              <a:t>Reference Types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45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public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gosho.age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 = 100;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Number num2 = 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2.value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types'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are directly pushed onto the stack</a:t>
            </a:r>
          </a:p>
          <a:p>
            <a:r>
              <a:rPr lang="en-US" dirty="0" smtClean="0"/>
              <a:t>Reference types have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  <a:r>
              <a:rPr lang="en-US" dirty="0" smtClean="0"/>
              <a:t> pushed onto the stack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Variable Allocation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590800"/>
            <a:ext cx="5867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a = 5;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00E525B3  mov  dword ptr [ebp-3Ch],5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int b = 41;</a:t>
            </a:r>
          </a:p>
          <a:p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00E525BA 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mov  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[ebp-40h],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29h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= "Pesho";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00E525C1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eax,dword ptr ds:[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39021F0h]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00E525C7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[ebp-44h],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1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82844"/>
              </p:ext>
            </p:extLst>
          </p:nvPr>
        </p:nvGraphicFramePr>
        <p:xfrm>
          <a:off x="6551612" y="2590800"/>
          <a:ext cx="5272872" cy="3611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3005"/>
                <a:gridCol w="1847663"/>
                <a:gridCol w="872204"/>
              </a:tblGrid>
              <a:tr h="404240">
                <a:tc gridSpan="3"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  <a:endParaRPr lang="en-US" sz="2400" b="1" kern="1200" dirty="0">
                        <a:solidFill>
                          <a:schemeClr val="tx2">
                            <a:lumMod val="9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ebp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start)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0xBA2A1A01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0xBA2A1AFD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name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0xBA2A1AF9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eax</a:t>
                      </a:r>
                      <a:endParaRPr lang="en-US" sz="22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(free 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memory)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end)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0x00000000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47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5667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9" y="4745038"/>
            <a:ext cx="2205666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4411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"Pesho"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  <p:pic>
        <p:nvPicPr>
          <p:cNvPr id="1028" name="Picture 4" descr="http://www.clker.com/cliparts/7/a/2/7/12456956501770343211Kliponius_Cardboard_box_package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41" y="4446132"/>
            <a:ext cx="1981200" cy="20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-S8kEFQKcYY8/AAAAAAAAAAI/AAAAAAAAABk/N26IzRMc650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46" y="4283468"/>
            <a:ext cx="2455325" cy="24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53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56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59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</a:t>
            </a:r>
            <a:r>
              <a:rPr lang="en-US" dirty="0" smtClean="0"/>
              <a:t>methods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 address</a:t>
            </a:r>
            <a:r>
              <a:rPr lang="en-US" dirty="0"/>
              <a:t>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location.x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62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data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73" y="2531711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Common Type 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objects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04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50909" y="1837468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3521</Words>
  <Application>Microsoft Office PowerPoint</Application>
  <PresentationFormat>Custom</PresentationFormat>
  <Paragraphs>759</Paragraphs>
  <Slides>67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The IComparable&lt;T&gt; Interface</vt:lpstr>
      <vt:lpstr>IComparable&lt;T&gt; Interface</vt:lpstr>
      <vt:lpstr>IComparable&lt;T&gt; – Example</vt:lpstr>
      <vt:lpstr>Implementing IComparable&lt;T&gt;</vt:lpstr>
      <vt:lpstr>Exercise in Class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Process Memory</vt:lpstr>
      <vt:lpstr>Value vs. Reference Types</vt:lpstr>
      <vt:lpstr>Value vs Reference Types (2)</vt:lpstr>
      <vt:lpstr>Value and Reference Types – Example </vt:lpstr>
      <vt:lpstr>Stack Variable Allocation</vt:lpstr>
      <vt:lpstr>Types, Variables and Memory</vt:lpstr>
      <vt:lpstr>Value and Reference Types</vt:lpstr>
      <vt:lpstr>Boxing and Unboxing</vt:lpstr>
      <vt:lpstr>Boxing and Unboxing</vt:lpstr>
      <vt:lpstr>Boxing: How It Works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OOP – Common Type System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2015-06-24T18:11:11Z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